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4" r:id="rId2"/>
    <p:sldId id="379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90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852B7-91CA-4405-9A5E-CF38B67978E6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847C27-1E41-4647-B5B8-0A77BD98FE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3903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es-CO" sz="1200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CO"/>
              <a:t>Alejandra Betancur Sierra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es-CO" sz="1200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CO"/>
              <a:t>Alejandra Betancur Sierra</a:t>
            </a:r>
          </a:p>
        </p:txBody>
      </p:sp>
    </p:spTree>
    <p:extLst>
      <p:ext uri="{BB962C8B-B14F-4D97-AF65-F5344CB8AC3E}">
        <p14:creationId xmlns:p14="http://schemas.microsoft.com/office/powerpoint/2010/main" val="3956500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D17D57-D1FF-4F40-B8D1-65358971D2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198204F-17A4-4D47-9CC4-76F254326B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61C1A0-DB48-4F7D-9549-0FE3A60AF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0D22-9214-4C4A-AA5D-F2F0D2BB9668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7C7D17-EAA3-477E-901D-5EF453961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46214-F1B0-44F2-B150-0836352FE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1658-3F26-4FFC-975C-B1B7AC9909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7308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3FBB34-64BF-4026-9245-F0D7B49AC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73D04C6-7DB6-4090-9239-0EBFE48A7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D135EB-8C60-4E05-9D4D-76A17618B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0D22-9214-4C4A-AA5D-F2F0D2BB9668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FE0914-65E7-417F-A8F0-297C3D0EE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8140D8-4FED-419C-8D8D-89376A8BB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1658-3F26-4FFC-975C-B1B7AC9909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032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B49365B-2ABA-42EB-834D-507A3DEDB0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463AC43-647E-43A6-A372-DB492B3985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5EFD43-8B60-40DA-98F4-B4C347D0D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0D22-9214-4C4A-AA5D-F2F0D2BB9668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A6F2D4-42E2-42C1-B212-1FDB3A6AC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9A5A78-6CAB-405D-9905-AB6E99874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1658-3F26-4FFC-975C-B1B7AC9909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7894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7DA79A-A26A-486D-9B36-77B02D784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E1D861-9B0E-40C4-B8CF-A7425E4DF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E7644A-EC50-45B6-B87C-7E861D402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0D22-9214-4C4A-AA5D-F2F0D2BB9668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E96ADD-9B6B-454D-AFA8-FF2D45E75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D13AA4-6252-4C72-BF4E-827A0A289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1658-3F26-4FFC-975C-B1B7AC9909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127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F613A1-77BD-4050-88AA-49C585DC5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E88DA7-FDC8-43F3-9949-1F7F9600A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040868-46C3-4589-9616-5CF4806C4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0D22-9214-4C4A-AA5D-F2F0D2BB9668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33C91A-F41B-466D-B243-14314DF38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C53007-ABE4-46E7-B13F-32B7DBAB3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1658-3F26-4FFC-975C-B1B7AC9909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719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DC1102-8E50-41E4-8AF1-7678A03EB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3D5C77-F371-4AC7-A51F-F00E9CA6B5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0AB526B-763C-41C5-938F-7A1629E7F8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074EC4-A645-4329-95B5-BF098F563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0D22-9214-4C4A-AA5D-F2F0D2BB9668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7EADC2-70DF-4381-BE69-E46958FA8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3CE88C-3461-498F-ADCF-54B2C11BD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1658-3F26-4FFC-975C-B1B7AC9909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432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26DBA6-B975-44C9-A8D7-C1E73F77F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084422-5739-4C46-9D4E-B79EBB0F6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90BE7F-1807-4F8E-A67A-F9B7E4EB55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F7F33F9-27E1-4DAB-B5BF-C8445703A6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44F992F-AED7-45C0-99CE-F73611292E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BD917EC-8BF7-4897-8589-E92E3F3D0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0D22-9214-4C4A-AA5D-F2F0D2BB9668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DE56DFE-B511-469C-9F24-8A9E75599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30A037D-14D4-4CAB-BE07-4AF3823A3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1658-3F26-4FFC-975C-B1B7AC9909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994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AB4E49-94E2-4932-B6F3-0826C2BE6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76B43E4-2819-42CC-AE86-4B9ED9AA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0D22-9214-4C4A-AA5D-F2F0D2BB9668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8EBD1D9-2B35-47AB-8BD8-1DCBF1C77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4A29CC9-A7BD-4C1A-A0F1-5DE58F6D4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1658-3F26-4FFC-975C-B1B7AC9909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413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08CAB15-1CF5-4948-B7F9-A0D4EB61B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0D22-9214-4C4A-AA5D-F2F0D2BB9668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EE4BAF5-F364-4F03-848A-BDDEAACCA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EA9D8F1-5840-47C2-A178-FDA4D3A20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1658-3F26-4FFC-975C-B1B7AC9909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3201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194DD6-2BB1-40E3-8194-C32FCA8DC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F836EF-E642-4617-BBC8-967692623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7EA4A0A-D72F-48AF-8ECB-34E3D6F0E1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121D31-F6D0-4C39-B21A-575C31021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0D22-9214-4C4A-AA5D-F2F0D2BB9668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D82FBE-C362-49C7-9A5E-054C29847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2E1810-7225-4300-8A80-57E04CCD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1658-3F26-4FFC-975C-B1B7AC9909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793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4C18BA-C23F-409B-952F-F0B52D69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5912028-CA3E-4FDF-9107-9AC5A8FCC3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4AF9918-3758-4154-A788-689F98E8C0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5C7376-7A1F-4503-8363-2F61DD790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0D22-9214-4C4A-AA5D-F2F0D2BB9668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AF6AEA-CC9A-4BD9-A244-ADAEC9F7C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D03565-363A-419B-8772-485ACAAF8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1658-3F26-4FFC-975C-B1B7AC9909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534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B69C88C-BD17-4C22-B985-381D4801A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E81060-786A-48A7-B754-3AC59C870F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96650B-925D-4EE1-8F5E-9A25297347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70D22-9214-4C4A-AA5D-F2F0D2BB9668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17293A-BA99-438B-A295-5A00C6C36A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F02E12-23FD-4D5E-BD3C-9F372B7B78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71658-3F26-4FFC-975C-B1B7AC9909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4353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39452" y="264692"/>
            <a:ext cx="7072971" cy="644027"/>
          </a:xfrm>
        </p:spPr>
        <p:txBody>
          <a:bodyPr>
            <a:normAutofit fontScale="90000"/>
          </a:bodyPr>
          <a:lstStyle/>
          <a:p>
            <a:pPr algn="ctr"/>
            <a:r>
              <a:rPr lang="es-CO" sz="2800" b="1" dirty="0"/>
              <a:t>JURISPRUDENCIA MÁS RELEVANTE EN MATERIA DE CONCILIACIÓN EN COLOMBIA</a:t>
            </a:r>
            <a:endParaRPr lang="es-CO" sz="3600" b="1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684522"/>
              </p:ext>
            </p:extLst>
          </p:nvPr>
        </p:nvGraphicFramePr>
        <p:xfrm>
          <a:off x="946484" y="908719"/>
          <a:ext cx="10363199" cy="5684588"/>
        </p:xfrm>
        <a:graphic>
          <a:graphicData uri="http://schemas.openxmlformats.org/drawingml/2006/table">
            <a:tbl>
              <a:tblPr/>
              <a:tblGrid>
                <a:gridCol w="3383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9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0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801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JURISPRUDENCIA CONCILIACIÓN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OBJETO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MATERIA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848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Sentencia C-037 de 1996 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La Corte Constitucional determina que las formas alternativas de resolver conflictos pueden ser reguladas por la ley, de acuerdo con los lineamientos constitucionales.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Alcance</a:t>
                      </a:r>
                      <a:r>
                        <a:rPr lang="es-CO" sz="8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del artículo 116 de la CN.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84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Sentencia C-160 de 1999 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 Corte Constitucional, declara inexequible la conciliación </a:t>
                      </a:r>
                      <a:r>
                        <a:rPr kumimoji="0" lang="es-CO" sz="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laboral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ante los centros de conciliación privados.</a:t>
                      </a:r>
                      <a:r>
                        <a:rPr lang="es-CO" sz="8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kumimoji="0" lang="es-CO" sz="800" b="0" i="0" u="none" strike="noStrike" kern="1200" baseline="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La razón principal para ello fue que </a:t>
                      </a:r>
                      <a:r>
                        <a:rPr kumimoji="0" lang="es-ES" sz="800" b="0" i="0" u="none" strike="noStrike" kern="1200" baseline="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el legislador no especificó concretamente  cuáles son los conflictos susceptibles de ser conciliados.</a:t>
                      </a:r>
                      <a:endParaRPr kumimoji="0" lang="es-CO" sz="800" b="0" i="0" u="none" strike="noStrike" kern="1200" baseline="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Conciliación en derecho laboral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61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Sentencia C-247 de 1999 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Confirma la sentencia C 160 de 1999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Conciliación en derecho laboral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61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Sentencia C-248 de 1999 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Confirma la sentencia C 160 de 1999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Conciliación en derecho laboral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61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Sentencia C-672 de 1999 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Confirma la sentencia C 160 de 1999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Conciliación en derecho laboral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23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SU- 600 de 1999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Apoyo logístico de los Centros de Conciliación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Funciones de los centros de conciliación y arbitraje. 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661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Sentencia C - 893 de 2001 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 Corte Constitucional, declara inexequible el requisito de </a:t>
                      </a:r>
                      <a:r>
                        <a:rPr lang="es-CO" sz="8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procedibilidad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en materia laboral.</a:t>
                      </a:r>
                      <a:r>
                        <a:rPr lang="es-CO" sz="8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Se refiere a la facultad temporal del conciliador quien administra justicia.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Conciliación en derecho laboral y D. Administrativo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04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Sentencia C-1195 de 2001 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Confirma la sentencia C - 893 de 2001. Desarrolla</a:t>
                      </a:r>
                      <a:r>
                        <a:rPr lang="es-CO" sz="8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el art 20 de la ley 640, refiriéndose a la duración de la audiencia de conciliación en un plazo </a:t>
                      </a:r>
                      <a:r>
                        <a:rPr lang="es-CO" sz="800" b="0" i="0" u="none" strike="noStrike" baseline="0" dirty="0" err="1">
                          <a:solidFill>
                            <a:srgbClr val="000000"/>
                          </a:solidFill>
                          <a:latin typeface="Arial"/>
                        </a:rPr>
                        <a:t>max</a:t>
                      </a:r>
                      <a:r>
                        <a:rPr lang="es-CO" sz="8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de 3 meses prorrogables por las partes.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Conciliación en derecho laboral y D. Administrativo. </a:t>
                      </a:r>
                    </a:p>
                    <a:p>
                      <a:pPr algn="ctr" fontAlgn="ctr"/>
                      <a:endParaRPr lang="es-CO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435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Sentencia C-1292 de 2001 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Confirma la sentencia C - 893 de 2001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Conciliación en derecho laboral y D. Administrativo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08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Sentencia C-1196 de 2001 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Confirma la sentencia C - 893 de 2001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es-CO" sz="800" dirty="0">
                          <a:latin typeface="Arial" pitchFamily="34" charset="0"/>
                          <a:cs typeface="Arial" pitchFamily="34" charset="0"/>
                        </a:rPr>
                        <a:t>El conciliador no administra justicia, pues al no resolver el conflicto, no estaría determinando el derecho para el caso concreto.  Son las Partes quienes resuelven los conflictos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Conciliación en derecho laboral y D. </a:t>
                      </a:r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Administrativo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923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C-893 de 2001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Apoyo logístico de los Centros de Conciliación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Funciones de los centros de conciliación y arbitraje. 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923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Sentencia C - 1038 de 2002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Apoyo logístico de los Centros de Conciliación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Funciones de los centros de conciliación y arbitraje. 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923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C - 917 de 2002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Apoyo logístico de los Centros de Conciliación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Funciones de los centros de conciliación y arbitraje. 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94170" y="978564"/>
            <a:ext cx="6737540" cy="908720"/>
          </a:xfrm>
        </p:spPr>
        <p:txBody>
          <a:bodyPr>
            <a:normAutofit fontScale="90000"/>
          </a:bodyPr>
          <a:lstStyle/>
          <a:p>
            <a:pPr algn="ctr"/>
            <a:r>
              <a:rPr lang="es-CO" sz="3600" b="1" dirty="0"/>
              <a:t>JURISPRUDENCIA MÁS RELEVANTE EN MATERIA DE CONCILIACIÓN EN COLOMBIA</a:t>
            </a:r>
            <a:endParaRPr lang="es-CO" sz="3600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487309"/>
              </p:ext>
            </p:extLst>
          </p:nvPr>
        </p:nvGraphicFramePr>
        <p:xfrm>
          <a:off x="1475875" y="2336462"/>
          <a:ext cx="8436549" cy="666460"/>
        </p:xfrm>
        <a:graphic>
          <a:graphicData uri="http://schemas.openxmlformats.org/drawingml/2006/table">
            <a:tbl>
              <a:tblPr/>
              <a:tblGrid>
                <a:gridCol w="2754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5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6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76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JURISPRUDENCIA CONCILIACIÓN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OBJETO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MATERIA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69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Sentencia C - 222 de 2013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Importancia de los MASC, facultad de administrar justicia por parte del conciliador 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 conciliación facultad </a:t>
                      </a:r>
                      <a:r>
                        <a:rPr lang="es-CO" sz="8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protémpore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para administrar justicia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847432"/>
              </p:ext>
            </p:extLst>
          </p:nvPr>
        </p:nvGraphicFramePr>
        <p:xfrm>
          <a:off x="1475873" y="3002927"/>
          <a:ext cx="8436552" cy="356696"/>
        </p:xfrm>
        <a:graphic>
          <a:graphicData uri="http://schemas.openxmlformats.org/drawingml/2006/table">
            <a:tbl>
              <a:tblPr/>
              <a:tblGrid>
                <a:gridCol w="2754793">
                  <a:extLst>
                    <a:ext uri="{9D8B030D-6E8A-4147-A177-3AD203B41FA5}">
                      <a16:colId xmlns:a16="http://schemas.microsoft.com/office/drawing/2014/main" val="1267767605"/>
                    </a:ext>
                  </a:extLst>
                </a:gridCol>
                <a:gridCol w="3125331">
                  <a:extLst>
                    <a:ext uri="{9D8B030D-6E8A-4147-A177-3AD203B41FA5}">
                      <a16:colId xmlns:a16="http://schemas.microsoft.com/office/drawing/2014/main" val="607403502"/>
                    </a:ext>
                  </a:extLst>
                </a:gridCol>
                <a:gridCol w="2556428">
                  <a:extLst>
                    <a:ext uri="{9D8B030D-6E8A-4147-A177-3AD203B41FA5}">
                      <a16:colId xmlns:a16="http://schemas.microsoft.com/office/drawing/2014/main" val="2694668792"/>
                    </a:ext>
                  </a:extLst>
                </a:gridCol>
              </a:tblGrid>
              <a:tr h="35669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Sentencia C – 170 de 2013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Importancia de los MASC, facultad de administrar justicia por parte del conciliador 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 conciliación facultad </a:t>
                      </a:r>
                      <a:r>
                        <a:rPr lang="es-CO" sz="8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protémpore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para administrar justicia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9361073"/>
                  </a:ext>
                </a:extLst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326339"/>
              </p:ext>
            </p:extLst>
          </p:nvPr>
        </p:nvGraphicFramePr>
        <p:xfrm>
          <a:off x="1475875" y="3343577"/>
          <a:ext cx="8436549" cy="356696"/>
        </p:xfrm>
        <a:graphic>
          <a:graphicData uri="http://schemas.openxmlformats.org/drawingml/2006/table">
            <a:tbl>
              <a:tblPr/>
              <a:tblGrid>
                <a:gridCol w="2754792">
                  <a:extLst>
                    <a:ext uri="{9D8B030D-6E8A-4147-A177-3AD203B41FA5}">
                      <a16:colId xmlns:a16="http://schemas.microsoft.com/office/drawing/2014/main" val="1267767605"/>
                    </a:ext>
                  </a:extLst>
                </a:gridCol>
                <a:gridCol w="3125330">
                  <a:extLst>
                    <a:ext uri="{9D8B030D-6E8A-4147-A177-3AD203B41FA5}">
                      <a16:colId xmlns:a16="http://schemas.microsoft.com/office/drawing/2014/main" val="607403502"/>
                    </a:ext>
                  </a:extLst>
                </a:gridCol>
                <a:gridCol w="2556427">
                  <a:extLst>
                    <a:ext uri="{9D8B030D-6E8A-4147-A177-3AD203B41FA5}">
                      <a16:colId xmlns:a16="http://schemas.microsoft.com/office/drawing/2014/main" val="2694668792"/>
                    </a:ext>
                  </a:extLst>
                </a:gridCol>
              </a:tblGrid>
              <a:tr h="35669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Sentencia</a:t>
                      </a:r>
                      <a:r>
                        <a:rPr lang="es-CO" sz="8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C – 572 A de 2014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Importancia de los MASC, facultad de administrar justicia por parte del conciliador 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 conciliación facultad </a:t>
                      </a:r>
                      <a:r>
                        <a:rPr lang="es-CO" sz="8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protémpore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para administrar justicia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9361073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940590"/>
              </p:ext>
            </p:extLst>
          </p:nvPr>
        </p:nvGraphicFramePr>
        <p:xfrm>
          <a:off x="1475871" y="3700278"/>
          <a:ext cx="8436552" cy="356696"/>
        </p:xfrm>
        <a:graphic>
          <a:graphicData uri="http://schemas.openxmlformats.org/drawingml/2006/table">
            <a:tbl>
              <a:tblPr/>
              <a:tblGrid>
                <a:gridCol w="2754793">
                  <a:extLst>
                    <a:ext uri="{9D8B030D-6E8A-4147-A177-3AD203B41FA5}">
                      <a16:colId xmlns:a16="http://schemas.microsoft.com/office/drawing/2014/main" val="1267767605"/>
                    </a:ext>
                  </a:extLst>
                </a:gridCol>
                <a:gridCol w="3125331">
                  <a:extLst>
                    <a:ext uri="{9D8B030D-6E8A-4147-A177-3AD203B41FA5}">
                      <a16:colId xmlns:a16="http://schemas.microsoft.com/office/drawing/2014/main" val="607403502"/>
                    </a:ext>
                  </a:extLst>
                </a:gridCol>
                <a:gridCol w="2556428">
                  <a:extLst>
                    <a:ext uri="{9D8B030D-6E8A-4147-A177-3AD203B41FA5}">
                      <a16:colId xmlns:a16="http://schemas.microsoft.com/office/drawing/2014/main" val="2694668792"/>
                    </a:ext>
                  </a:extLst>
                </a:gridCol>
              </a:tblGrid>
              <a:tr h="35669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Sentencia C – 135  de 2016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Importancia de los MASC, facultad de administrar justicia por parte del conciliador 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 conciliación facultad </a:t>
                      </a:r>
                      <a:r>
                        <a:rPr lang="es-CO" sz="8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protémpore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para administrar justicia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9361073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361689"/>
              </p:ext>
            </p:extLst>
          </p:nvPr>
        </p:nvGraphicFramePr>
        <p:xfrm>
          <a:off x="1475875" y="4056972"/>
          <a:ext cx="8436549" cy="844809"/>
        </p:xfrm>
        <a:graphic>
          <a:graphicData uri="http://schemas.openxmlformats.org/drawingml/2006/table">
            <a:tbl>
              <a:tblPr/>
              <a:tblGrid>
                <a:gridCol w="2754792">
                  <a:extLst>
                    <a:ext uri="{9D8B030D-6E8A-4147-A177-3AD203B41FA5}">
                      <a16:colId xmlns:a16="http://schemas.microsoft.com/office/drawing/2014/main" val="377969583"/>
                    </a:ext>
                  </a:extLst>
                </a:gridCol>
                <a:gridCol w="3125330">
                  <a:extLst>
                    <a:ext uri="{9D8B030D-6E8A-4147-A177-3AD203B41FA5}">
                      <a16:colId xmlns:a16="http://schemas.microsoft.com/office/drawing/2014/main" val="1988242942"/>
                    </a:ext>
                  </a:extLst>
                </a:gridCol>
                <a:gridCol w="2556427">
                  <a:extLst>
                    <a:ext uri="{9D8B030D-6E8A-4147-A177-3AD203B41FA5}">
                      <a16:colId xmlns:a16="http://schemas.microsoft.com/office/drawing/2014/main" val="4135465031"/>
                    </a:ext>
                  </a:extLst>
                </a:gridCol>
              </a:tblGrid>
              <a:tr h="84480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Sentencia C - 598 de 2011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Obligación de aportar pruebas que coincidan en la etapa judicial. Art 52 Ley 1395/10, par 2 y 3. Declaratoria </a:t>
                      </a:r>
                      <a:r>
                        <a:rPr lang="es-CO" sz="8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inexequibilidad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Conciliación como requisito de </a:t>
                      </a:r>
                      <a:r>
                        <a:rPr lang="es-CO" sz="8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prejudicialidad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8745884"/>
                  </a:ext>
                </a:extLst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429960"/>
              </p:ext>
            </p:extLst>
          </p:nvPr>
        </p:nvGraphicFramePr>
        <p:xfrm>
          <a:off x="1475873" y="4901782"/>
          <a:ext cx="8436549" cy="844809"/>
        </p:xfrm>
        <a:graphic>
          <a:graphicData uri="http://schemas.openxmlformats.org/drawingml/2006/table">
            <a:tbl>
              <a:tblPr/>
              <a:tblGrid>
                <a:gridCol w="2754792">
                  <a:extLst>
                    <a:ext uri="{9D8B030D-6E8A-4147-A177-3AD203B41FA5}">
                      <a16:colId xmlns:a16="http://schemas.microsoft.com/office/drawing/2014/main" val="3358407421"/>
                    </a:ext>
                  </a:extLst>
                </a:gridCol>
                <a:gridCol w="3125330">
                  <a:extLst>
                    <a:ext uri="{9D8B030D-6E8A-4147-A177-3AD203B41FA5}">
                      <a16:colId xmlns:a16="http://schemas.microsoft.com/office/drawing/2014/main" val="390545693"/>
                    </a:ext>
                  </a:extLst>
                </a:gridCol>
                <a:gridCol w="2556427">
                  <a:extLst>
                    <a:ext uri="{9D8B030D-6E8A-4147-A177-3AD203B41FA5}">
                      <a16:colId xmlns:a16="http://schemas.microsoft.com/office/drawing/2014/main" val="1215216144"/>
                    </a:ext>
                  </a:extLst>
                </a:gridCol>
              </a:tblGrid>
              <a:tr h="84480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Sentencia C – 713 de 2008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Exequibiliad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del</a:t>
                      </a:r>
                      <a:r>
                        <a:rPr lang="es-CO" sz="8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artículo 8 de la Ley 270 de 1996, modificado por la Ley 1285 de 2009. 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Uso de los mecanismos alternativos de solución de conflictos</a:t>
                      </a:r>
                    </a:p>
                  </a:txBody>
                  <a:tcPr marL="7257" marR="7257" marT="7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8487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95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580</Words>
  <Application>Microsoft Office PowerPoint</Application>
  <PresentationFormat>Panorámica</PresentationFormat>
  <Paragraphs>67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JURISPRUDENCIA MÁS RELEVANTE EN MATERIA DE CONCILIACIÓN EN COLOMBIA</vt:lpstr>
      <vt:lpstr>JURISPRUDENCIA MÁS RELEVANTE EN MATERIA DE CONCILIACIÓN EN COLOMBIA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JURISPRUDENCIA MÁS RELEVANTE EN MATERIA DE CONCILIACIÓN EN COLOMBIA</dc:title>
  <dc:creator>Bibiana Bernal Mesa</dc:creator>
  <cp:lastModifiedBy>Bibiana Bernal Mesa</cp:lastModifiedBy>
  <cp:revision>1</cp:revision>
  <dcterms:created xsi:type="dcterms:W3CDTF">2021-04-17T22:27:12Z</dcterms:created>
  <dcterms:modified xsi:type="dcterms:W3CDTF">2021-04-17T22:35:58Z</dcterms:modified>
</cp:coreProperties>
</file>